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notesMasterIdLst>
    <p:notesMasterId r:id="rId20"/>
  </p:notesMasterIdLst>
  <p:handoutMasterIdLst>
    <p:handoutMasterId r:id="rId21"/>
  </p:handoutMasterIdLst>
  <p:sldIdLst>
    <p:sldId id="272" r:id="rId2"/>
    <p:sldId id="273" r:id="rId3"/>
    <p:sldId id="289" r:id="rId4"/>
    <p:sldId id="278" r:id="rId5"/>
    <p:sldId id="261" r:id="rId6"/>
    <p:sldId id="263" r:id="rId7"/>
    <p:sldId id="268" r:id="rId8"/>
    <p:sldId id="282" r:id="rId9"/>
    <p:sldId id="283" r:id="rId10"/>
    <p:sldId id="284" r:id="rId11"/>
    <p:sldId id="285" r:id="rId12"/>
    <p:sldId id="280" r:id="rId13"/>
    <p:sldId id="286" r:id="rId14"/>
    <p:sldId id="287" r:id="rId15"/>
    <p:sldId id="288" r:id="rId16"/>
    <p:sldId id="290" r:id="rId17"/>
    <p:sldId id="291" r:id="rId18"/>
    <p:sldId id="28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7D1CF"/>
    <a:srgbClr val="FFF4ED"/>
    <a:srgbClr val="D1D8B7"/>
    <a:srgbClr val="A09D79"/>
    <a:srgbClr val="AD5C4D"/>
    <a:srgbClr val="543E35"/>
    <a:srgbClr val="637700"/>
    <a:srgbClr val="5E6A76"/>
    <a:srgbClr val="F8F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4" autoAdjust="0"/>
    <p:restoredTop sz="94830"/>
  </p:normalViewPr>
  <p:slideViewPr>
    <p:cSldViewPr snapToGrid="0">
      <p:cViewPr varScale="1">
        <p:scale>
          <a:sx n="107" d="100"/>
          <a:sy n="107" d="100"/>
        </p:scale>
        <p:origin x="84" y="116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fiff304@gmail.com" userId="8f497420040117ab" providerId="LiveId" clId="{43D0655F-DDFD-4C90-91C4-A7604CDBEF4F}"/>
    <pc:docChg chg="undo custSel modSld">
      <pc:chgData name="afiff304@gmail.com" userId="8f497420040117ab" providerId="LiveId" clId="{43D0655F-DDFD-4C90-91C4-A7604CDBEF4F}" dt="2023-01-02T06:34:33.712" v="412" actId="20577"/>
      <pc:docMkLst>
        <pc:docMk/>
      </pc:docMkLst>
      <pc:sldChg chg="modSp mod">
        <pc:chgData name="afiff304@gmail.com" userId="8f497420040117ab" providerId="LiveId" clId="{43D0655F-DDFD-4C90-91C4-A7604CDBEF4F}" dt="2023-01-02T06:25:13.964" v="214" actId="1076"/>
        <pc:sldMkLst>
          <pc:docMk/>
          <pc:sldMk cId="1699088621" sldId="261"/>
        </pc:sldMkLst>
        <pc:spChg chg="mod">
          <ac:chgData name="afiff304@gmail.com" userId="8f497420040117ab" providerId="LiveId" clId="{43D0655F-DDFD-4C90-91C4-A7604CDBEF4F}" dt="2023-01-02T05:34:44.720" v="171" actId="20577"/>
          <ac:spMkLst>
            <pc:docMk/>
            <pc:sldMk cId="1699088621" sldId="261"/>
            <ac:spMk id="10" creationId="{E39F44B8-7728-D6D2-401E-BAC817B51092}"/>
          </ac:spMkLst>
        </pc:spChg>
        <pc:spChg chg="mod">
          <ac:chgData name="afiff304@gmail.com" userId="8f497420040117ab" providerId="LiveId" clId="{43D0655F-DDFD-4C90-91C4-A7604CDBEF4F}" dt="2023-01-02T06:25:13.964" v="214" actId="1076"/>
          <ac:spMkLst>
            <pc:docMk/>
            <pc:sldMk cId="1699088621" sldId="261"/>
            <ac:spMk id="11" creationId="{BA1EF94F-8381-430C-E6ED-589E894F2FDF}"/>
          </ac:spMkLst>
        </pc:spChg>
      </pc:sldChg>
      <pc:sldChg chg="addSp delSp modSp mod">
        <pc:chgData name="afiff304@gmail.com" userId="8f497420040117ab" providerId="LiveId" clId="{43D0655F-DDFD-4C90-91C4-A7604CDBEF4F}" dt="2023-01-02T06:30:59.108" v="225" actId="1076"/>
        <pc:sldMkLst>
          <pc:docMk/>
          <pc:sldMk cId="2759600390" sldId="268"/>
        </pc:sldMkLst>
        <pc:spChg chg="del">
          <ac:chgData name="afiff304@gmail.com" userId="8f497420040117ab" providerId="LiveId" clId="{43D0655F-DDFD-4C90-91C4-A7604CDBEF4F}" dt="2023-01-02T06:29:43.237" v="215" actId="21"/>
          <ac:spMkLst>
            <pc:docMk/>
            <pc:sldMk cId="2759600390" sldId="268"/>
            <ac:spMk id="4" creationId="{45A9ECAA-48CB-8CE7-4844-AA2C77D9E359}"/>
          </ac:spMkLst>
        </pc:spChg>
        <pc:spChg chg="add del mod">
          <ac:chgData name="afiff304@gmail.com" userId="8f497420040117ab" providerId="LiveId" clId="{43D0655F-DDFD-4C90-91C4-A7604CDBEF4F}" dt="2023-01-02T06:30:03.691" v="221" actId="21"/>
          <ac:spMkLst>
            <pc:docMk/>
            <pc:sldMk cId="2759600390" sldId="268"/>
            <ac:spMk id="5" creationId="{0C6A1302-5E67-76DD-F7BC-8FB0D0BD3258}"/>
          </ac:spMkLst>
        </pc:spChg>
        <pc:spChg chg="add del">
          <ac:chgData name="afiff304@gmail.com" userId="8f497420040117ab" providerId="LiveId" clId="{43D0655F-DDFD-4C90-91C4-A7604CDBEF4F}" dt="2023-01-02T06:29:55.063" v="219" actId="21"/>
          <ac:spMkLst>
            <pc:docMk/>
            <pc:sldMk cId="2759600390" sldId="268"/>
            <ac:spMk id="14" creationId="{D76698B0-CD07-09F7-57C0-7E900048618E}"/>
          </ac:spMkLst>
        </pc:spChg>
        <pc:grpChg chg="mod">
          <ac:chgData name="afiff304@gmail.com" userId="8f497420040117ab" providerId="LiveId" clId="{43D0655F-DDFD-4C90-91C4-A7604CDBEF4F}" dt="2023-01-02T06:30:59.108" v="225" actId="1076"/>
          <ac:grpSpMkLst>
            <pc:docMk/>
            <pc:sldMk cId="2759600390" sldId="268"/>
            <ac:grpSpMk id="15" creationId="{9016AE80-FE74-55BA-24B8-E779B8EA39CA}"/>
          </ac:grpSpMkLst>
        </pc:grpChg>
      </pc:sldChg>
      <pc:sldChg chg="modSp mod">
        <pc:chgData name="afiff304@gmail.com" userId="8f497420040117ab" providerId="LiveId" clId="{43D0655F-DDFD-4C90-91C4-A7604CDBEF4F}" dt="2023-01-02T01:37:00.853" v="144" actId="20577"/>
        <pc:sldMkLst>
          <pc:docMk/>
          <pc:sldMk cId="417536504" sldId="272"/>
        </pc:sldMkLst>
        <pc:spChg chg="mod">
          <ac:chgData name="afiff304@gmail.com" userId="8f497420040117ab" providerId="LiveId" clId="{43D0655F-DDFD-4C90-91C4-A7604CDBEF4F}" dt="2023-01-02T01:18:01.225" v="88" actId="113"/>
          <ac:spMkLst>
            <pc:docMk/>
            <pc:sldMk cId="417536504" sldId="272"/>
            <ac:spMk id="2" creationId="{43B8BB83-CA62-C813-5584-9F9C32557A2B}"/>
          </ac:spMkLst>
        </pc:spChg>
        <pc:spChg chg="mod">
          <ac:chgData name="afiff304@gmail.com" userId="8f497420040117ab" providerId="LiveId" clId="{43D0655F-DDFD-4C90-91C4-A7604CDBEF4F}" dt="2023-01-02T01:37:00.853" v="144" actId="20577"/>
          <ac:spMkLst>
            <pc:docMk/>
            <pc:sldMk cId="417536504" sldId="272"/>
            <ac:spMk id="3" creationId="{CA0D2251-7AFE-1B36-778C-D116EDBB7FDE}"/>
          </ac:spMkLst>
        </pc:spChg>
      </pc:sldChg>
      <pc:sldChg chg="modSp mod">
        <pc:chgData name="afiff304@gmail.com" userId="8f497420040117ab" providerId="LiveId" clId="{43D0655F-DDFD-4C90-91C4-A7604CDBEF4F}" dt="2023-01-02T01:39:19.197" v="159" actId="14100"/>
        <pc:sldMkLst>
          <pc:docMk/>
          <pc:sldMk cId="3474133943" sldId="273"/>
        </pc:sldMkLst>
        <pc:spChg chg="mod">
          <ac:chgData name="afiff304@gmail.com" userId="8f497420040117ab" providerId="LiveId" clId="{43D0655F-DDFD-4C90-91C4-A7604CDBEF4F}" dt="2023-01-02T01:39:19.197" v="159" actId="14100"/>
          <ac:spMkLst>
            <pc:docMk/>
            <pc:sldMk cId="3474133943" sldId="273"/>
            <ac:spMk id="4" creationId="{45878135-3F5C-BB53-0082-122956799B79}"/>
          </ac:spMkLst>
        </pc:spChg>
        <pc:graphicFrameChg chg="mod modGraphic">
          <ac:chgData name="afiff304@gmail.com" userId="8f497420040117ab" providerId="LiveId" clId="{43D0655F-DDFD-4C90-91C4-A7604CDBEF4F}" dt="2023-01-02T01:39:05.116" v="158" actId="1076"/>
          <ac:graphicFrameMkLst>
            <pc:docMk/>
            <pc:sldMk cId="3474133943" sldId="273"/>
            <ac:graphicFrameMk id="2" creationId="{14883AB6-E6D8-70A9-3CCB-61E120FC6000}"/>
          </ac:graphicFrameMkLst>
        </pc:graphicFrameChg>
      </pc:sldChg>
      <pc:sldChg chg="modSp mod">
        <pc:chgData name="afiff304@gmail.com" userId="8f497420040117ab" providerId="LiveId" clId="{43D0655F-DDFD-4C90-91C4-A7604CDBEF4F}" dt="2023-01-02T06:32:09.766" v="231" actId="14100"/>
        <pc:sldMkLst>
          <pc:docMk/>
          <pc:sldMk cId="3117851277" sldId="283"/>
        </pc:sldMkLst>
        <pc:spChg chg="mod">
          <ac:chgData name="afiff304@gmail.com" userId="8f497420040117ab" providerId="LiveId" clId="{43D0655F-DDFD-4C90-91C4-A7604CDBEF4F}" dt="2023-01-02T06:32:09.766" v="231" actId="14100"/>
          <ac:spMkLst>
            <pc:docMk/>
            <pc:sldMk cId="3117851277" sldId="283"/>
            <ac:spMk id="3" creationId="{9C547619-81D1-C8EE-5C17-9C0F06AAB00C}"/>
          </ac:spMkLst>
        </pc:spChg>
        <pc:picChg chg="mod">
          <ac:chgData name="afiff304@gmail.com" userId="8f497420040117ab" providerId="LiveId" clId="{43D0655F-DDFD-4C90-91C4-A7604CDBEF4F}" dt="2023-01-02T06:31:42.676" v="226" actId="1076"/>
          <ac:picMkLst>
            <pc:docMk/>
            <pc:sldMk cId="3117851277" sldId="283"/>
            <ac:picMk id="11" creationId="{D20EC1C6-3A1C-1893-3E7E-7F7B0F7CCC16}"/>
          </ac:picMkLst>
        </pc:picChg>
      </pc:sldChg>
      <pc:sldChg chg="modSp mod">
        <pc:chgData name="afiff304@gmail.com" userId="8f497420040117ab" providerId="LiveId" clId="{43D0655F-DDFD-4C90-91C4-A7604CDBEF4F}" dt="2023-01-02T06:34:33.712" v="412" actId="20577"/>
        <pc:sldMkLst>
          <pc:docMk/>
          <pc:sldMk cId="2842566451" sldId="286"/>
        </pc:sldMkLst>
        <pc:spChg chg="mod">
          <ac:chgData name="afiff304@gmail.com" userId="8f497420040117ab" providerId="LiveId" clId="{43D0655F-DDFD-4C90-91C4-A7604CDBEF4F}" dt="2023-01-02T06:34:33.712" v="412" actId="20577"/>
          <ac:spMkLst>
            <pc:docMk/>
            <pc:sldMk cId="2842566451" sldId="286"/>
            <ac:spMk id="2" creationId="{7302288B-478B-5704-5EE9-5E2408774033}"/>
          </ac:spMkLst>
        </pc:spChg>
      </pc:sldChg>
      <pc:sldChg chg="modSp mod">
        <pc:chgData name="afiff304@gmail.com" userId="8f497420040117ab" providerId="LiveId" clId="{43D0655F-DDFD-4C90-91C4-A7604CDBEF4F}" dt="2023-01-02T05:38:55.778" v="213" actId="20577"/>
        <pc:sldMkLst>
          <pc:docMk/>
          <pc:sldMk cId="592953336" sldId="291"/>
        </pc:sldMkLst>
        <pc:spChg chg="mod">
          <ac:chgData name="afiff304@gmail.com" userId="8f497420040117ab" providerId="LiveId" clId="{43D0655F-DDFD-4C90-91C4-A7604CDBEF4F}" dt="2023-01-02T05:38:55.778" v="213" actId="20577"/>
          <ac:spMkLst>
            <pc:docMk/>
            <pc:sldMk cId="592953336" sldId="291"/>
            <ac:spMk id="3" creationId="{8CCBCCBA-0D32-482B-3D21-9F012370F63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1/2/2023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29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7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300C-AE56-41C2-89B2-6D1B609D0651}" type="datetimeFigureOut">
              <a:rPr lang="en-ID" smtClean="0"/>
              <a:t>02/01/2023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9039F95-3082-4212-9D98-055BDAAC0D97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FA2FC61-09B4-9D0C-C062-13E52624EF4B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36F06ED-5118-ABDF-844B-13A0F5E26EE4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7B731B6-7974-99AB-4B76-FC5186819785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C99FAA-1FD0-CD3B-05F2-ADA92BCF6607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54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44311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25557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8188" y="2740025"/>
            <a:ext cx="5688012" cy="2028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/>
          <a:lstStyle>
            <a:lvl1pPr algn="ctr">
              <a:defRPr sz="2400" cap="all" baseline="0">
                <a:latin typeface="Gill Sans Nova" panose="020B06020201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574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re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183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28014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83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50745CE-1E2E-98CF-FBC2-35B573D1317D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341AEE2-52A0-762D-8136-348273B3CDAD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6124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5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76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26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9277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Picture Placeholder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25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976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626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9277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72" y="355701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300C-AE56-41C2-89B2-6D1B609D0651}" type="datetimeFigureOut">
              <a:rPr lang="en-ID" smtClean="0"/>
              <a:t>02/01/2023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9F95-3082-4212-9D98-055BDAAC0D97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19E6BCC-DE93-3454-B210-362C728066F6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A581FDB-AE01-310F-61FD-A9ECC42EBD54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8B82A6B-9FB2-DDA9-BA35-9FD066C318E6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9A1A60-5152-6556-0DCD-704369EA9AC9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AEBD23D-773B-337E-07A1-5A8720758E4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99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E229D8-B976-8AE3-ED53-754F123B5EC9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7071F22-2D08-0913-8989-FDED2D48CD79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40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74FA0-5D67-5686-5EF6-7D4359F91F24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CE65471-96B2-9CC1-D401-7B7B51EE461B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5234CDE-AD43-62E4-B828-4EE147F98F6E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5FFF79-DD32-DE9C-BB42-CF922DFA0BC9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27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46257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83988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5DF8D4-3A5E-F17A-D460-2E9AEE968689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F4AEDDF-17B1-09F6-ECD0-76D0A85A3214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03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74536BAA-B6C7-A0A3-BD42-82154C06C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9C9DC5-1451-13D4-DDAB-16B7510B772D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591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78569A-0E32-EE88-C3A1-513ECABCF7CA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22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657" r:id="rId16"/>
    <p:sldLayoutId id="2147483660" r:id="rId17"/>
    <p:sldLayoutId id="2147483664" r:id="rId18"/>
    <p:sldLayoutId id="2147483662" r:id="rId19"/>
    <p:sldLayoutId id="2147483663" r:id="rId20"/>
    <p:sldLayoutId id="2147483654" r:id="rId21"/>
    <p:sldLayoutId id="2147483653" r:id="rId22"/>
    <p:sldLayoutId id="2147483652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esajatitujuh.com/" TargetMode="Externa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sajatitujuh.com/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sajatitujuh.com/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5475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TUGAS AKHIR PKPL</a:t>
            </a:r>
            <a:br>
              <a:rPr lang="en-US" dirty="0"/>
            </a:br>
            <a:r>
              <a:rPr lang="en-US" dirty="0"/>
              <a:t> </a:t>
            </a:r>
            <a:r>
              <a:rPr lang="en-US" sz="4000" dirty="0"/>
              <a:t>website </a:t>
            </a:r>
            <a:r>
              <a:rPr lang="en-US" sz="4000" dirty="0" err="1"/>
              <a:t>desa</a:t>
            </a:r>
            <a:r>
              <a:rPr lang="en-US" sz="4000" dirty="0"/>
              <a:t> </a:t>
            </a:r>
            <a:r>
              <a:rPr lang="en-US" sz="4000" dirty="0" err="1"/>
              <a:t>jatitujuh</a:t>
            </a:r>
            <a:br>
              <a:rPr lang="en-US" dirty="0"/>
            </a:br>
            <a:endParaRPr lang="en-US" sz="2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373305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Nama : Afif </a:t>
            </a:r>
            <a:r>
              <a:rPr lang="en-US" b="1" dirty="0" err="1"/>
              <a:t>Nurwidianto</a:t>
            </a:r>
            <a:endParaRPr lang="en-US" b="1" dirty="0"/>
          </a:p>
          <a:p>
            <a:r>
              <a:rPr lang="en-US" b="1" dirty="0" err="1"/>
              <a:t>Nim</a:t>
            </a:r>
            <a:r>
              <a:rPr lang="en-US" b="1" dirty="0"/>
              <a:t> : 2000018131</a:t>
            </a:r>
          </a:p>
          <a:p>
            <a:r>
              <a:rPr lang="en-US" b="1" dirty="0" err="1"/>
              <a:t>Kelas</a:t>
            </a:r>
            <a:r>
              <a:rPr lang="en-US" b="1" dirty="0"/>
              <a:t> : B</a:t>
            </a:r>
          </a:p>
          <a:p>
            <a:r>
              <a:rPr lang="en-US" b="1" dirty="0" err="1"/>
              <a:t>Matkul</a:t>
            </a:r>
            <a:r>
              <a:rPr lang="en-US" b="1" dirty="0"/>
              <a:t> : PENJAMINAN KUALITAS PERANGKAT LUNAK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38228-5B54-F3B3-CC5F-56BC5123A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98A8C2-49F3-7B68-87B0-3BB77BDA3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23C5B-0C7E-C0F0-CDF0-9995644F8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E092BCA-8879-9E5C-AFB1-5B79DF286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175" y="651079"/>
            <a:ext cx="9144000" cy="67665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Areas Of Growth</a:t>
            </a:r>
            <a:endParaRPr lang="en-ID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E14EA94-5E11-E277-27BA-F441356C1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597273"/>
              </p:ext>
            </p:extLst>
          </p:nvPr>
        </p:nvGraphicFramePr>
        <p:xfrm>
          <a:off x="576071" y="1630017"/>
          <a:ext cx="6037359" cy="37437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5064">
                  <a:extLst>
                    <a:ext uri="{9D8B030D-6E8A-4147-A177-3AD203B41FA5}">
                      <a16:colId xmlns:a16="http://schemas.microsoft.com/office/drawing/2014/main" val="2453751311"/>
                    </a:ext>
                  </a:extLst>
                </a:gridCol>
                <a:gridCol w="1080770">
                  <a:extLst>
                    <a:ext uri="{9D8B030D-6E8A-4147-A177-3AD203B41FA5}">
                      <a16:colId xmlns:a16="http://schemas.microsoft.com/office/drawing/2014/main" val="4200764418"/>
                    </a:ext>
                  </a:extLst>
                </a:gridCol>
                <a:gridCol w="2924175">
                  <a:extLst>
                    <a:ext uri="{9D8B030D-6E8A-4147-A177-3AD203B41FA5}">
                      <a16:colId xmlns:a16="http://schemas.microsoft.com/office/drawing/2014/main" val="1147550771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3622051945"/>
                    </a:ext>
                  </a:extLst>
                </a:gridCol>
              </a:tblGrid>
              <a:tr h="461916">
                <a:tc>
                  <a:txBody>
                    <a:bodyPr/>
                    <a:lstStyle/>
                    <a:p>
                      <a:pPr marL="6731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No </a:t>
                      </a:r>
                      <a:endParaRPr lang="en-ID" sz="11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33655" marT="33020" marB="0"/>
                </a:tc>
                <a:tc>
                  <a:txBody>
                    <a:bodyPr/>
                    <a:lstStyle/>
                    <a:p>
                      <a:pPr marR="3429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Fitur </a:t>
                      </a:r>
                      <a:endParaRPr lang="en-ID" sz="11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33655" marT="33020" marB="0"/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Keterangan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endParaRPr lang="en-ID" sz="1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33655" marT="33020" marB="0"/>
                </a:tc>
                <a:tc>
                  <a:txBody>
                    <a:bodyPr/>
                    <a:lstStyle/>
                    <a:p>
                      <a:pPr marL="127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Hasil Pengujian </a:t>
                      </a:r>
                      <a:endParaRPr lang="en-ID" sz="11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33655" marT="33020" marB="0"/>
                </a:tc>
                <a:extLst>
                  <a:ext uri="{0D108BD9-81ED-4DB2-BD59-A6C34878D82A}">
                    <a16:rowId xmlns:a16="http://schemas.microsoft.com/office/drawing/2014/main" val="2653977697"/>
                  </a:ext>
                </a:extLst>
              </a:tr>
              <a:tr h="539917">
                <a:tc>
                  <a:txBody>
                    <a:bodyPr/>
                    <a:lstStyle/>
                    <a:p>
                      <a:pPr marR="3556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 </a:t>
                      </a:r>
                      <a:endParaRPr lang="en-ID" sz="11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33655" marT="33020" marB="0"/>
                </a:tc>
                <a:tc>
                  <a:txBody>
                    <a:bodyPr/>
                    <a:lstStyle/>
                    <a:p>
                      <a:pPr marL="1270" indent="63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Dashboard (Beranda) </a:t>
                      </a:r>
                      <a:endParaRPr lang="en-ID" sz="11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33655" marT="33020" marB="0"/>
                </a:tc>
                <a:tc>
                  <a:txBody>
                    <a:bodyPr/>
                    <a:lstStyle/>
                    <a:p>
                      <a:pPr marL="127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Menampilkan halaman utama sistem </a:t>
                      </a:r>
                      <a:endParaRPr lang="en-ID" sz="11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33655" marT="33020" marB="0"/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Sesuai </a:t>
                      </a:r>
                      <a:endParaRPr lang="en-ID" sz="11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33655" marT="33020" marB="0"/>
                </a:tc>
                <a:extLst>
                  <a:ext uri="{0D108BD9-81ED-4DB2-BD59-A6C34878D82A}">
                    <a16:rowId xmlns:a16="http://schemas.microsoft.com/office/drawing/2014/main" val="2776948603"/>
                  </a:ext>
                </a:extLst>
              </a:tr>
              <a:tr h="767668">
                <a:tc>
                  <a:txBody>
                    <a:bodyPr/>
                    <a:lstStyle/>
                    <a:p>
                      <a:pPr marR="3556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2 </a:t>
                      </a:r>
                      <a:endParaRPr lang="en-ID" sz="11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33655" marT="33020" marB="0"/>
                </a:tc>
                <a:tc>
                  <a:txBody>
                    <a:bodyPr/>
                    <a:lstStyle/>
                    <a:p>
                      <a:pPr marL="190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Profile  </a:t>
                      </a:r>
                      <a:endParaRPr lang="en-ID" sz="1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33655" marT="33020" marB="0"/>
                </a:tc>
                <a:tc>
                  <a:txBody>
                    <a:bodyPr/>
                    <a:lstStyle/>
                    <a:p>
                      <a:pPr marL="1270" indent="-63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Menampilkan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halaman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sejarah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en-US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pemerintahan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en-US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visi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misi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desa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en-US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demografi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dan </a:t>
                      </a:r>
                      <a:r>
                        <a:rPr lang="en-US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kelembagaan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endParaRPr lang="en-ID" sz="1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33655" marT="33020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Sesuai </a:t>
                      </a:r>
                      <a:endParaRPr lang="en-ID" sz="11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33655" marT="33020" marB="0"/>
                </a:tc>
                <a:extLst>
                  <a:ext uri="{0D108BD9-81ED-4DB2-BD59-A6C34878D82A}">
                    <a16:rowId xmlns:a16="http://schemas.microsoft.com/office/drawing/2014/main" val="212082191"/>
                  </a:ext>
                </a:extLst>
              </a:tr>
              <a:tr h="686299">
                <a:tc>
                  <a:txBody>
                    <a:bodyPr/>
                    <a:lstStyle/>
                    <a:p>
                      <a:pPr marR="3556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3 </a:t>
                      </a:r>
                      <a:endParaRPr lang="en-ID" sz="11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33655" marT="33020" marB="0"/>
                </a:tc>
                <a:tc>
                  <a:txBody>
                    <a:bodyPr/>
                    <a:lstStyle/>
                    <a:p>
                      <a:pPr marL="1270" indent="63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Informasi Public </a:t>
                      </a:r>
                      <a:endParaRPr lang="en-ID" sz="11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33655" marT="33020" marB="0"/>
                </a:tc>
                <a:tc>
                  <a:txBody>
                    <a:bodyPr/>
                    <a:lstStyle/>
                    <a:p>
                      <a:pPr marL="127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Menampilkan halaman berita, event dan galeri desa </a:t>
                      </a:r>
                      <a:endParaRPr lang="en-ID" sz="11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33655" marT="33020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Sesuai </a:t>
                      </a:r>
                      <a:endParaRPr lang="en-ID" sz="11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33655" marT="33020" marB="0"/>
                </a:tc>
                <a:extLst>
                  <a:ext uri="{0D108BD9-81ED-4DB2-BD59-A6C34878D82A}">
                    <a16:rowId xmlns:a16="http://schemas.microsoft.com/office/drawing/2014/main" val="888368592"/>
                  </a:ext>
                </a:extLst>
              </a:tr>
              <a:tr h="686299">
                <a:tc>
                  <a:txBody>
                    <a:bodyPr/>
                    <a:lstStyle/>
                    <a:p>
                      <a:pPr marR="3556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4 </a:t>
                      </a:r>
                      <a:endParaRPr lang="en-ID" sz="11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33655" marT="33020" marB="0"/>
                </a:tc>
                <a:tc>
                  <a:txBody>
                    <a:bodyPr/>
                    <a:lstStyle/>
                    <a:p>
                      <a:pPr marL="190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Pengumuman </a:t>
                      </a:r>
                      <a:endParaRPr lang="en-ID" sz="11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33655" marT="33020" marB="0"/>
                </a:tc>
                <a:tc>
                  <a:txBody>
                    <a:bodyPr/>
                    <a:lstStyle/>
                    <a:p>
                      <a:pPr marL="1270" indent="-127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Menampilkan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informasi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atau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bertaberita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terupdate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endParaRPr lang="en-ID" sz="1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33655" marT="33020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Sesuai </a:t>
                      </a:r>
                      <a:endParaRPr lang="en-ID" sz="11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33655" marT="33020" marB="0"/>
                </a:tc>
                <a:extLst>
                  <a:ext uri="{0D108BD9-81ED-4DB2-BD59-A6C34878D82A}">
                    <a16:rowId xmlns:a16="http://schemas.microsoft.com/office/drawing/2014/main" val="2856784649"/>
                  </a:ext>
                </a:extLst>
              </a:tr>
              <a:tr h="601641">
                <a:tc>
                  <a:txBody>
                    <a:bodyPr/>
                    <a:lstStyle/>
                    <a:p>
                      <a:pPr marR="3556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5 </a:t>
                      </a:r>
                      <a:endParaRPr lang="en-ID" sz="11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33655" marT="33020" marB="0"/>
                </a:tc>
                <a:tc>
                  <a:txBody>
                    <a:bodyPr/>
                    <a:lstStyle/>
                    <a:p>
                      <a:pPr marL="190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Hello Desa </a:t>
                      </a:r>
                      <a:endParaRPr lang="en-ID" sz="11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33655" marT="33020" marB="0"/>
                </a:tc>
                <a:tc>
                  <a:txBody>
                    <a:bodyPr/>
                    <a:lstStyle/>
                    <a:p>
                      <a:pPr marL="1270" indent="-127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Menampilkan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halaman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kontak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en-US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laporan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terkini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, dan </a:t>
                      </a:r>
                      <a:r>
                        <a:rPr lang="en-US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surat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endParaRPr lang="en-ID" sz="1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33655" marT="33020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Sesuai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endParaRPr lang="en-ID" sz="1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33655" marT="33020" marB="0"/>
                </a:tc>
                <a:extLst>
                  <a:ext uri="{0D108BD9-81ED-4DB2-BD59-A6C34878D82A}">
                    <a16:rowId xmlns:a16="http://schemas.microsoft.com/office/drawing/2014/main" val="137971331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5AC8861-7404-C262-82B6-53B1EA6D2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995" y="2551043"/>
            <a:ext cx="5454005" cy="374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42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D7B7F2-72A7-1392-63D8-AD3C7FDFE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1899B2-0A6A-CD44-0B75-33EE86548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92DEF-E2EB-1409-2A0B-6F18C2EE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AA95E2-8259-B957-544B-502E6DCA23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11287" y="2740025"/>
            <a:ext cx="7335078" cy="2028825"/>
          </a:xfrm>
        </p:spPr>
        <p:txBody>
          <a:bodyPr>
            <a:normAutofit/>
          </a:bodyPr>
          <a:lstStyle/>
          <a:p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 kakas </a:t>
            </a:r>
            <a:r>
              <a:rPr lang="en-ID" dirty="0" err="1"/>
              <a:t>pengujian</a:t>
            </a:r>
            <a:r>
              <a:rPr lang="en-ID" dirty="0"/>
              <a:t> (testing tools </a:t>
            </a:r>
            <a:r>
              <a:rPr lang="en-ID" dirty="0" err="1"/>
              <a:t>atau</a:t>
            </a:r>
            <a:r>
              <a:rPr lang="en-ID" dirty="0"/>
              <a:t> testing framework)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 yang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signifikan</a:t>
            </a:r>
            <a:r>
              <a:rPr lang="en-ID" dirty="0"/>
              <a:t> </a:t>
            </a:r>
            <a:r>
              <a:rPr lang="en-ID" dirty="0" err="1"/>
              <a:t>mengurangi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yang </a:t>
            </a:r>
            <a:r>
              <a:rPr lang="en-ID" dirty="0" err="1"/>
              <a:t>dibutuhkan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5639F32-D977-8D31-D646-57AA9DAB6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PENGUJIAN OTOMATIS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28351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ADE49E-7CC1-6704-5852-FAE992A0E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1968" y="1815149"/>
            <a:ext cx="4572000" cy="407072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Donwload</a:t>
            </a:r>
            <a:r>
              <a:rPr lang="en-US" dirty="0"/>
              <a:t> extension pada chrome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Siapkan</a:t>
            </a:r>
            <a:r>
              <a:rPr lang="en-US" sz="1800" dirty="0"/>
              <a:t> Website yang </a:t>
            </a:r>
            <a:r>
              <a:rPr lang="en-US" sz="1800" dirty="0" err="1"/>
              <a:t>akan</a:t>
            </a:r>
            <a:r>
              <a:rPr lang="en-US" sz="1800" dirty="0"/>
              <a:t> di uji dan extension </a:t>
            </a:r>
            <a:r>
              <a:rPr lang="en-US" sz="1800" dirty="0" err="1"/>
              <a:t>dari</a:t>
            </a:r>
            <a:r>
              <a:rPr lang="en-US" sz="1800" dirty="0"/>
              <a:t> selenium IDE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chroome</a:t>
            </a: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err="1"/>
              <a:t>Membuat</a:t>
            </a:r>
            <a:r>
              <a:rPr lang="en-US" sz="1800" dirty="0"/>
              <a:t> Nama Project pada selenium IDE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Masukkan URL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sz="1800" dirty="0"/>
              <a:t>website yang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kita</a:t>
            </a:r>
            <a:r>
              <a:rPr lang="en-US" sz="1800" dirty="0"/>
              <a:t> uji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Hasil Testing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E3569-F451-360A-870F-C2F3992E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5D029-257A-C084-D723-B5E115AFE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697A5-63AE-CFF2-701C-13C0448C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7AB109-D696-F27C-BD95-5BEBCF3AC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03" y="668855"/>
            <a:ext cx="10340737" cy="80705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Skenario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(</a:t>
            </a:r>
            <a:r>
              <a:rPr lang="en-US" dirty="0" err="1"/>
              <a:t>D.Selenium</a:t>
            </a:r>
            <a:r>
              <a:rPr lang="en-US" dirty="0"/>
              <a:t> IDE)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E03B7E-416A-D90D-1412-B88F08EF5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426" y="1815149"/>
            <a:ext cx="5423179" cy="411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06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02288B-478B-5704-5EE9-5E2408774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01867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Menurut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lakukan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ID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https://desajatitujuh.com/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terjadinya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error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bug pada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mengisi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form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pengaduan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aspirasi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warga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tetapi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mengirimkan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pemberitahuan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235710" algn="l"/>
              </a:tabLst>
            </a:pP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kirimkan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Karena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formulir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dikirim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koneksi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dilihat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lain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8F4446-969B-F196-BB0E-B36C7E32F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A198D-A1AB-C868-F269-CB41000E4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FABF0-4C7A-5AF0-339D-8BFDE05F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ECFC4C-E9FD-D085-2D68-9BCC6C679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488" y="795621"/>
            <a:ext cx="9144000" cy="676656"/>
          </a:xfrm>
        </p:spPr>
        <p:txBody>
          <a:bodyPr>
            <a:normAutofit fontScale="90000"/>
          </a:bodyPr>
          <a:lstStyle/>
          <a:p>
            <a:r>
              <a:rPr lang="en-US" dirty="0"/>
              <a:t>Hasil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Otomatis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C65BE1-86F2-4305-9086-AB18DB5510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6002" y="1947671"/>
            <a:ext cx="5731510" cy="412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66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B01E4F-F8CE-DFFA-D8DE-52530DD82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5570" y="1984578"/>
            <a:ext cx="6504846" cy="3682820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Donwload</a:t>
            </a:r>
            <a:r>
              <a:rPr lang="en-US" dirty="0"/>
              <a:t> JMETER dan </a:t>
            </a:r>
            <a:r>
              <a:rPr lang="en-US" dirty="0" err="1"/>
              <a:t>jalankan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C:\Users\afif\Downloads\apache-jmeter-5.5\apache-jmeter-5.5\bin\jmeter.bat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memulai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test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jmeter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Klik kanan pada Test Plan menu bar sebelah kiri, pilih Add, pilih thread(User) lalu pilih thread group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pengisian</a:t>
            </a:r>
            <a:r>
              <a:rPr lang="en-US" sz="1800" dirty="0"/>
              <a:t> pada </a:t>
            </a:r>
            <a:r>
              <a:rPr lang="en-US" sz="1800" dirty="0" err="1"/>
              <a:t>jumlah</a:t>
            </a:r>
            <a:r>
              <a:rPr lang="en-US" sz="1800" dirty="0"/>
              <a:t> user dan 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threed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group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diubah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menjadi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fitur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diakses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disini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mengakses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fitu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HOME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saya</a:t>
            </a:r>
            <a:r>
              <a:rPr lang="en-US" sz="1800" dirty="0"/>
              <a:t>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mengisi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halamaman</a:t>
            </a:r>
            <a:r>
              <a:rPr lang="en-US" sz="1800" dirty="0"/>
              <a:t> HOME yang </a:t>
            </a:r>
            <a:r>
              <a:rPr lang="en-US" sz="1800" dirty="0" err="1"/>
              <a:t>akan</a:t>
            </a:r>
            <a:r>
              <a:rPr lang="en-US" sz="1800" dirty="0"/>
              <a:t> di uji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pengujian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10 orang </a:t>
            </a:r>
            <a:r>
              <a:rPr lang="en-US" sz="1800" dirty="0" err="1"/>
              <a:t>pengunjuk</a:t>
            </a:r>
            <a:r>
              <a:rPr lang="en-US" sz="1800" dirty="0"/>
              <a:t> pada website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waktu</a:t>
            </a:r>
            <a:r>
              <a:rPr lang="en-US" sz="1800" dirty="0"/>
              <a:t> </a:t>
            </a:r>
            <a:r>
              <a:rPr lang="en-US" sz="1800" dirty="0" err="1"/>
              <a:t>yg</a:t>
            </a:r>
            <a:r>
              <a:rPr lang="en-US" sz="1800" dirty="0"/>
              <a:t> </a:t>
            </a:r>
            <a:r>
              <a:rPr lang="en-US" sz="1800" dirty="0" err="1"/>
              <a:t>bersamaan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Karena </a:t>
            </a:r>
            <a:r>
              <a:rPr lang="en-US" sz="1800" dirty="0" err="1"/>
              <a:t>saya</a:t>
            </a:r>
            <a:r>
              <a:rPr lang="en-US" sz="1800" dirty="0"/>
              <a:t>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menguji</a:t>
            </a:r>
            <a:r>
              <a:rPr lang="en-US" sz="1800" dirty="0"/>
              <a:t> pada website </a:t>
            </a:r>
            <a:r>
              <a:rPr lang="en-US" sz="1800" dirty="0" err="1"/>
              <a:t>maka</a:t>
            </a:r>
            <a:r>
              <a:rPr lang="en-US" sz="1800" dirty="0"/>
              <a:t>,</a:t>
            </a:r>
            <a:r>
              <a:rPr lang="en-US" dirty="0"/>
              <a:t> pada thread 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HOME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&gt; add &gt; sampler &gt; HTTP Request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Masukkan server IP pad website yang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kita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uji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Setelah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save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setelah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pada HTTPS Request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klik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add &gt; Listener &gt; View Result in table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7C717D-4817-59A9-0470-C62BF150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DA934-BE9B-8921-760E-5DB9697FA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36EFF-6CEE-765C-A2D4-5FE94E9EE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957E7D-27B8-EF2B-F1BD-A0E48BA93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38508"/>
            <a:ext cx="10058400" cy="1112674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Pengujian</a:t>
            </a:r>
            <a:r>
              <a:rPr lang="en-US" sz="3200" b="1" dirty="0"/>
              <a:t> </a:t>
            </a:r>
            <a:r>
              <a:rPr lang="en-US" sz="3200" b="1" dirty="0" err="1"/>
              <a:t>Menggunakan</a:t>
            </a:r>
            <a:r>
              <a:rPr lang="en-US" sz="3200" b="1" dirty="0"/>
              <a:t> JMETER (Concurrent User)</a:t>
            </a:r>
            <a:endParaRPr lang="en-ID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8F0186-DC36-2965-127B-DEA8D8146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11" y="2602791"/>
            <a:ext cx="4836988" cy="882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38F19-EF1D-A173-886A-EEC87683E7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5012" y="3554318"/>
            <a:ext cx="4836987" cy="1366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D4108E-33EC-BF7D-7751-CFAAFD37B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012" y="4989953"/>
            <a:ext cx="4836988" cy="11126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136749-F304-026C-F630-77B67043AB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5012" y="1541579"/>
            <a:ext cx="4836988" cy="99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60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C514A4-8F02-D9D4-BCA8-A2D17452F6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9288" y="1429983"/>
            <a:ext cx="5731511" cy="3115870"/>
          </a:xfrm>
        </p:spPr>
        <p:txBody>
          <a:bodyPr/>
          <a:lstStyle/>
          <a:p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HOME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di run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yang error </a:t>
            </a:r>
            <a:r>
              <a:rPr lang="en-US" dirty="0" err="1"/>
              <a:t>atau</a:t>
            </a:r>
            <a:r>
              <a:rPr lang="en-US" dirty="0"/>
              <a:t> 10 user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mengakses</a:t>
            </a:r>
            <a:r>
              <a:rPr lang="en-US" dirty="0"/>
              <a:t> website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bersamaan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kendala</a:t>
            </a:r>
            <a:r>
              <a:rPr lang="en-US" dirty="0"/>
              <a:t>. </a:t>
            </a:r>
            <a:r>
              <a:rPr lang="en-US" dirty="0" err="1"/>
              <a:t>Disini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 </a:t>
            </a:r>
            <a:r>
              <a:rPr lang="en-US" dirty="0" err="1"/>
              <a:t>mencoba</a:t>
            </a:r>
            <a:r>
              <a:rPr lang="en-US" dirty="0"/>
              <a:t> </a:t>
            </a:r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form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Pelayanan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Surat Online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100 user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bisa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mengakses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</a:rPr>
              <a:t>Didalam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</a:rPr>
              <a:t> server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</a:rPr>
              <a:t>ip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</a:rPr>
              <a:t> yang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</a:rPr>
              <a:t>saya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</a:rPr>
              <a:t>masukkan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</a:rPr>
              <a:t>adalah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</a:rPr>
              <a:t> IP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</a:rPr>
              <a:t>dari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</a:rPr>
              <a:t> website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</a:rPr>
              <a:t>tersebut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</a:rPr>
              <a:t>cara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</a:rPr>
              <a:t>mengetahuinya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</a:rPr>
              <a:t>mudah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</a:rPr>
              <a:t>demngan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</a:rPr>
              <a:t>menjalankan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</a:rPr>
              <a:t>cmd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</a:rPr>
              <a:t> dan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</a:rPr>
              <a:t>mengetikkan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</a:rPr>
              <a:t> “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CMD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nslookup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(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url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web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ingin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diuji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 “</a:t>
            </a:r>
          </a:p>
          <a:p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</a:rPr>
              <a:t>Pada path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</a:rPr>
              <a:t>nya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</a:rPr>
              <a:t>diisi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</a:rPr>
              <a:t>dengan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</a:rPr>
              <a:t> “/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</a:rPr>
              <a:t>surat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</a:rPr>
              <a:t>”</a:t>
            </a:r>
          </a:p>
          <a:p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</a:rPr>
              <a:t>Dari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</a:rPr>
              <a:t>hasil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</a:rPr>
              <a:t>tersebut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</a:rPr>
              <a:t> 100 user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</a:rPr>
              <a:t>bisa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</a:rPr>
              <a:t>mengaksesnya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</a:rPr>
              <a:t>…</a:t>
            </a:r>
            <a:endParaRPr lang="en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6E4F3-F5B2-4CE0-DC90-D69B5FD5E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4DE3B-55FD-0C1D-A17D-1B0571015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3E743F-A489-FCE4-9A02-C76EB374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B757F-6D27-F439-E9D2-AD965CBE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55" y="672428"/>
            <a:ext cx="9144000" cy="6766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Hasil </a:t>
            </a:r>
            <a:r>
              <a:rPr lang="en-US" sz="3200" b="1" dirty="0" err="1"/>
              <a:t>Pengujian</a:t>
            </a:r>
            <a:r>
              <a:rPr lang="en-US" sz="3200" b="1" dirty="0"/>
              <a:t> </a:t>
            </a:r>
            <a:r>
              <a:rPr lang="en-US" sz="3200" b="1" dirty="0" err="1"/>
              <a:t>Otomatis</a:t>
            </a:r>
            <a:endParaRPr lang="en-ID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71B937-EEB6-8F96-4815-23EE9790E6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84067"/>
            <a:ext cx="5731510" cy="16038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DD63D3-FDA0-A364-B51E-0CCED39D59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3032443"/>
            <a:ext cx="5731510" cy="15635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673DE7-C01A-7C86-B5B1-4999CDF61F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959" y="4695905"/>
            <a:ext cx="5447041" cy="13940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EF8DE4-2C8F-48FD-CADD-CD9A26FA10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0678" y="4695905"/>
            <a:ext cx="5731510" cy="139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10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26C5C4-39FF-C783-540B-79C7B41AC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D931B4-C17B-8227-2595-95B889F2E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4ADE9-A431-7379-CF2A-DB9AA06EC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97C3C-CCAD-9CC9-7AA2-F84B3BC1EC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Berdasarkan pengujian yang telah saya lakukan, website </a:t>
            </a:r>
            <a:r>
              <a:rPr lang="id-ID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https://desajatitujuh.com/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dak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error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walaupun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test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100 user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mengaksesnya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secara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bersamaan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Dari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Home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lalu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pelayanan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online.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D1B438-08F9-07D7-A5B5-3B35C620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ANALISIS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98591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A4658-3AF4-EF62-5816-DF0CE8BBD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861930"/>
            <a:ext cx="8643154" cy="1119541"/>
          </a:xfrm>
        </p:spPr>
        <p:txBody>
          <a:bodyPr/>
          <a:lstStyle/>
          <a:p>
            <a:r>
              <a:rPr lang="en-US" dirty="0" err="1"/>
              <a:t>rekomendasi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BCCBA-0D32-482B-3D21-9F012370F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4287" y="3812821"/>
            <a:ext cx="8630446" cy="1945249"/>
          </a:xfrm>
        </p:spPr>
        <p:txBody>
          <a:bodyPr>
            <a:normAutofit/>
          </a:bodyPr>
          <a:lstStyle/>
          <a:p>
            <a:r>
              <a:rPr lang="en-ID" dirty="0" err="1"/>
              <a:t>Rekomendasi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berikan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,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lagi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proses </a:t>
            </a:r>
            <a:r>
              <a:rPr lang="en-ID" dirty="0" err="1"/>
              <a:t>pengembang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menambahkan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login </a:t>
            </a:r>
            <a:r>
              <a:rPr lang="en-ID" dirty="0" err="1"/>
              <a:t>untuk</a:t>
            </a:r>
            <a:r>
              <a:rPr lang="en-ID" dirty="0"/>
              <a:t> user/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daerah</a:t>
            </a:r>
            <a:r>
              <a:rPr lang="en-ID" dirty="0"/>
              <a:t> </a:t>
            </a:r>
            <a:r>
              <a:rPr lang="en-ID" dirty="0" err="1"/>
              <a:t>setempat</a:t>
            </a:r>
            <a:r>
              <a:rPr lang="en-ID" dirty="0"/>
              <a:t> dan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Regristrasi</a:t>
            </a:r>
            <a:r>
              <a:rPr lang="en-ID" dirty="0"/>
              <a:t> yang mana user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website </a:t>
            </a:r>
            <a:r>
              <a:rPr lang="en-ID" dirty="0" err="1"/>
              <a:t>daerah</a:t>
            </a:r>
            <a:r>
              <a:rPr lang="en-ID" dirty="0"/>
              <a:t> </a:t>
            </a:r>
            <a:r>
              <a:rPr lang="en-ID" dirty="0" err="1"/>
              <a:t>setempat</a:t>
            </a:r>
            <a:r>
              <a:rPr lang="en-ID" dirty="0"/>
              <a:t> dan logout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lagi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data pada website </a:t>
            </a:r>
            <a:r>
              <a:rPr lang="en-ID" dirty="0" err="1"/>
              <a:t>ini</a:t>
            </a:r>
            <a:r>
              <a:rPr lang="en-ID" dirty="0"/>
              <a:t> agar orang yang </a:t>
            </a:r>
            <a:r>
              <a:rPr lang="en-ID" dirty="0" err="1"/>
              <a:t>iseng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yang hoax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website </a:t>
            </a:r>
            <a:r>
              <a:rPr lang="en-ID" dirty="0" err="1"/>
              <a:t>ini</a:t>
            </a:r>
            <a:r>
              <a:rPr lang="en-ID" dirty="0"/>
              <a:t>.</a:t>
            </a:r>
          </a:p>
          <a:p>
            <a:endParaRPr lang="en-ID" dirty="0"/>
          </a:p>
          <a:p>
            <a:endParaRPr lang="en-ID" dirty="0"/>
          </a:p>
          <a:p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581AF-C3CC-6769-F9B5-5D8743295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2CD23-DDB2-4EEF-8E31-6C1EB1AE7FD1}" type="datetime1">
              <a:rPr lang="en-ID" smtClean="0"/>
              <a:t>02/01/2023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DF2E-241A-5A97-8F17-A8B8D9BD2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E5107-22C7-7B77-145F-B8C7B3309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9F95-3082-4212-9D98-055BDAAC0D97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2953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7BEBE-18E8-4025-FF6F-EC0130CB4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AFIF NURWIDIANTO</a:t>
            </a:r>
          </a:p>
          <a:p>
            <a:r>
              <a:rPr lang="en-US" dirty="0"/>
              <a:t>afif2000018131@webmail.uad.ac.id</a:t>
            </a:r>
          </a:p>
        </p:txBody>
      </p:sp>
    </p:spTree>
    <p:extLst>
      <p:ext uri="{BB962C8B-B14F-4D97-AF65-F5344CB8AC3E}">
        <p14:creationId xmlns:p14="http://schemas.microsoft.com/office/powerpoint/2010/main" val="257793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45" y="831273"/>
            <a:ext cx="4767469" cy="997187"/>
          </a:xfrm>
        </p:spPr>
        <p:txBody>
          <a:bodyPr/>
          <a:lstStyle/>
          <a:p>
            <a:r>
              <a:rPr lang="en-US" dirty="0"/>
              <a:t>Agenda Website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14883AB6-E6D8-70A9-3CCB-61E120FC6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737794"/>
              </p:ext>
            </p:extLst>
          </p:nvPr>
        </p:nvGraphicFramePr>
        <p:xfrm>
          <a:off x="1455545" y="1828460"/>
          <a:ext cx="3988871" cy="4091048"/>
        </p:xfrm>
        <a:graphic>
          <a:graphicData uri="http://schemas.openxmlformats.org/drawingml/2006/table">
            <a:tbl>
              <a:tblPr firstRow="1" bandRow="1"/>
              <a:tblGrid>
                <a:gridCol w="3988871">
                  <a:extLst>
                    <a:ext uri="{9D8B030D-6E8A-4147-A177-3AD203B41FA5}">
                      <a16:colId xmlns:a16="http://schemas.microsoft.com/office/drawing/2014/main" val="1563570424"/>
                    </a:ext>
                  </a:extLst>
                </a:gridCol>
              </a:tblGrid>
              <a:tr h="5367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+mn-lt"/>
                          <a:cs typeface="Gill Sans Light" panose="020B0302020104020203" pitchFamily="34" charset="-79"/>
                        </a:rPr>
                        <a:t>Website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471877"/>
                  </a:ext>
                </a:extLst>
              </a:tr>
              <a:tr h="7488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Gill Sans Nova Light" panose="020B0302020104020203" pitchFamily="34" charset="0"/>
                          <a:cs typeface="Gill Sans Light" panose="020B0302020104020203" pitchFamily="34" charset="-79"/>
                        </a:rPr>
                        <a:t>Diagram Path dan Cyclomatic </a:t>
                      </a:r>
                      <a:endParaRPr lang="en-US" sz="2400" b="1" dirty="0">
                        <a:latin typeface="+mn-lt"/>
                        <a:cs typeface="Gill Sans Light" panose="020B0302020104020203" pitchFamily="34" charset="-79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238222"/>
                  </a:ext>
                </a:extLst>
              </a:tr>
              <a:tr h="7641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Gill Sans Nova Light" panose="020B0302020104020203" pitchFamily="34" charset="0"/>
                          <a:cs typeface="Gill Sans Light" panose="020B0302020104020203" pitchFamily="34" charset="-79"/>
                        </a:rPr>
                        <a:t>Complexity</a:t>
                      </a:r>
                      <a:endParaRPr lang="en-US" sz="2400" b="1" dirty="0">
                        <a:latin typeface="+mn-lt"/>
                        <a:cs typeface="Gill Sans Light" panose="020B0302020104020203" pitchFamily="34" charset="-79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52646"/>
                  </a:ext>
                </a:extLst>
              </a:tr>
              <a:tr h="7335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latin typeface="+mn-lt"/>
                          <a:cs typeface="Gill Sans Light" panose="020B0302020104020203" pitchFamily="34" charset="-79"/>
                        </a:rPr>
                        <a:t>Pengujian</a:t>
                      </a: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 Manual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77400"/>
                  </a:ext>
                </a:extLst>
              </a:tr>
              <a:tr h="6538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latin typeface="+mn-lt"/>
                          <a:cs typeface="Gill Sans Light" panose="020B0302020104020203" pitchFamily="34" charset="-79"/>
                        </a:rPr>
                        <a:t>Pengujian</a:t>
                      </a: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 </a:t>
                      </a:r>
                      <a:r>
                        <a:rPr lang="en-US" sz="2400" dirty="0" err="1">
                          <a:latin typeface="+mn-lt"/>
                          <a:cs typeface="Gill Sans Light" panose="020B0302020104020203" pitchFamily="34" charset="-79"/>
                        </a:rPr>
                        <a:t>Otomatis</a:t>
                      </a:r>
                      <a:endParaRPr lang="en-US" sz="2400" dirty="0">
                        <a:latin typeface="+mn-lt"/>
                        <a:cs typeface="Gill Sans Light" panose="020B0302020104020203" pitchFamily="34" charset="-79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6376589"/>
                  </a:ext>
                </a:extLst>
              </a:tr>
              <a:tr h="65387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Rekomendasi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5871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13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BD7E93-F510-8653-D55A-58C7AE748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03D9B6-98CA-3791-AFC2-5C4AD5981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83FC5-3463-1C74-6F85-1B573F93B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C3F89-777D-8D13-BE60-82368E44E1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Website </a:t>
            </a:r>
            <a:r>
              <a:rPr lang="en-US" dirty="0">
                <a:hlinkClick r:id="rId2"/>
              </a:rPr>
              <a:t>https://desajatitujuh.com/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website </a:t>
            </a:r>
            <a:r>
              <a:rPr lang="en-ID" dirty="0" err="1"/>
              <a:t>resmi</a:t>
            </a:r>
            <a:r>
              <a:rPr lang="en-ID" dirty="0"/>
              <a:t> </a:t>
            </a:r>
            <a:r>
              <a:rPr lang="en-ID" dirty="0" err="1"/>
              <a:t>Pemerintah</a:t>
            </a:r>
            <a:r>
              <a:rPr lang="en-ID" dirty="0"/>
              <a:t> </a:t>
            </a:r>
            <a:r>
              <a:rPr lang="en-ID" dirty="0" err="1"/>
              <a:t>Desa</a:t>
            </a:r>
            <a:r>
              <a:rPr lang="en-ID" dirty="0"/>
              <a:t> </a:t>
            </a:r>
            <a:r>
              <a:rPr lang="en-ID" dirty="0" err="1"/>
              <a:t>Jatitujuh</a:t>
            </a:r>
            <a:r>
              <a:rPr lang="en-ID" dirty="0"/>
              <a:t> </a:t>
            </a:r>
            <a:r>
              <a:rPr lang="en-ID" dirty="0" err="1"/>
              <a:t>Kecamatan</a:t>
            </a:r>
            <a:r>
              <a:rPr lang="en-ID" dirty="0"/>
              <a:t> </a:t>
            </a:r>
            <a:r>
              <a:rPr lang="en-ID" dirty="0" err="1"/>
              <a:t>jatitujuh</a:t>
            </a:r>
            <a:r>
              <a:rPr lang="en-ID" dirty="0"/>
              <a:t> </a:t>
            </a:r>
            <a:r>
              <a:rPr lang="en-ID" dirty="0" err="1"/>
              <a:t>kabupaten</a:t>
            </a:r>
            <a:r>
              <a:rPr lang="en-ID" dirty="0"/>
              <a:t> </a:t>
            </a:r>
            <a:r>
              <a:rPr lang="en-ID" dirty="0" err="1"/>
              <a:t>majalengka</a:t>
            </a:r>
            <a:r>
              <a:rPr lang="en-ID" dirty="0"/>
              <a:t>. Website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ruang</a:t>
            </a:r>
            <a:r>
              <a:rPr lang="en-ID" dirty="0"/>
              <a:t> media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desa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sarana</a:t>
            </a:r>
            <a:r>
              <a:rPr lang="en-ID" dirty="0"/>
              <a:t> </a:t>
            </a:r>
            <a:r>
              <a:rPr lang="en-ID" dirty="0" err="1"/>
              <a:t>komunikasi</a:t>
            </a:r>
            <a:r>
              <a:rPr lang="en-ID" dirty="0"/>
              <a:t> dan </a:t>
            </a:r>
            <a:r>
              <a:rPr lang="en-ID" dirty="0" err="1"/>
              <a:t>keterbukaan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publik</a:t>
            </a:r>
            <a:endParaRPr lang="en-ID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9004D4-373C-B924-FB45-4A01D3F7D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</a:t>
            </a:r>
            <a:r>
              <a:rPr lang="en-US" dirty="0" err="1"/>
              <a:t>Desa</a:t>
            </a:r>
            <a:r>
              <a:rPr lang="en-US" dirty="0"/>
              <a:t> </a:t>
            </a:r>
            <a:r>
              <a:rPr lang="en-US" dirty="0" err="1"/>
              <a:t>Jatitujuh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27931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43" y="85898"/>
            <a:ext cx="9256816" cy="1773555"/>
          </a:xfrm>
        </p:spPr>
        <p:txBody>
          <a:bodyPr/>
          <a:lstStyle/>
          <a:p>
            <a:r>
              <a:rPr lang="en-US" sz="6000" b="1" dirty="0">
                <a:latin typeface="Gill Sans Nova Light" panose="020B0302020104020203" pitchFamily="34" charset="0"/>
                <a:cs typeface="Gill Sans Light" panose="020B0302020104020203" pitchFamily="34" charset="-79"/>
              </a:rPr>
              <a:t>Diagram Path dan Cyclomatic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50D57-7DD8-A451-0216-D32857934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520" y="1785232"/>
            <a:ext cx="3810451" cy="4643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070336-D7F8-1974-05AF-D67886614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88" y="2182194"/>
            <a:ext cx="6771730" cy="344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D1D6FF-1122-B11D-0CE3-E62BA2737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>
                <a:latin typeface="Gill Sans Nova Light" panose="020B0302020104020203" pitchFamily="34" charset="0"/>
                <a:cs typeface="Gill Sans Light" panose="020B0302020104020203" pitchFamily="34" charset="-79"/>
              </a:rPr>
              <a:t>Cyclomatic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087F1-0A22-4E04-6B3F-B1DDA246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D92B98-444C-00D2-3246-91E7E1BF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CF8520-CF3A-DEEA-6A9F-571CC04E7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F44B8-7728-D6D2-401E-BAC817B51092}"/>
              </a:ext>
            </a:extLst>
          </p:cNvPr>
          <p:cNvSpPr txBox="1"/>
          <p:nvPr/>
        </p:nvSpPr>
        <p:spPr>
          <a:xfrm>
            <a:off x="576072" y="1380744"/>
            <a:ext cx="5347650" cy="4517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12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Kedua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1-2-3 4-5-6-12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Ketiga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1-2-3-7-8-9-12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Keempat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1-2-3-7-8-10-11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Cyclomatix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complexity V (G)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grafik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alir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hitung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rumus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V(G) = E – N + 2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Dimana : 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EF94F-8381-430C-E6ED-589E894F2FDF}"/>
              </a:ext>
            </a:extLst>
          </p:cNvPr>
          <p:cNvSpPr txBox="1"/>
          <p:nvPr/>
        </p:nvSpPr>
        <p:spPr>
          <a:xfrm>
            <a:off x="6096000" y="2873871"/>
            <a:ext cx="5935649" cy="2948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 =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edgen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grafik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alir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 =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node pada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grafik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alir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Pada Path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telah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buat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hitung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Flowgraph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mempunyai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4 region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V(G) = 14 edge –  12 node + 2 =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V(G) = 4 predicate node + 1 = 5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jadi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cyclomatic complexity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flowgraph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5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99088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50B43-2FC6-DBFA-2920-C8265C1C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EFDBE1-8C88-4D39-6BA3-537373DF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1CF39-6540-5B9E-8E6C-4310213A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6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801EE7-C3C0-5B30-EB9B-2C995032EE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26365" y="2740026"/>
            <a:ext cx="7951305" cy="1918114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Pengujian</a:t>
            </a:r>
            <a:r>
              <a:rPr lang="en-US" dirty="0"/>
              <a:t> manual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di mana </a:t>
            </a:r>
            <a:r>
              <a:rPr lang="en-US" dirty="0" err="1"/>
              <a:t>penguji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sangat </a:t>
            </a:r>
            <a:r>
              <a:rPr lang="en-US" dirty="0" err="1"/>
              <a:t>sabar</a:t>
            </a:r>
            <a:r>
              <a:rPr lang="en-US" dirty="0"/>
              <a:t>, </a:t>
            </a:r>
            <a:r>
              <a:rPr lang="en-US" dirty="0" err="1"/>
              <a:t>kreatif</a:t>
            </a:r>
            <a:r>
              <a:rPr lang="en-US" dirty="0"/>
              <a:t>, dan </a:t>
            </a:r>
            <a:r>
              <a:rPr lang="en-US" dirty="0" err="1"/>
              <a:t>berpikiran</a:t>
            </a:r>
            <a:r>
              <a:rPr lang="en-US" dirty="0"/>
              <a:t> </a:t>
            </a:r>
            <a:r>
              <a:rPr lang="en-US" dirty="0" err="1"/>
              <a:t>terbuka</a:t>
            </a:r>
            <a:r>
              <a:rPr lang="en-US" dirty="0"/>
              <a:t>. </a:t>
            </a:r>
            <a:r>
              <a:rPr lang="en-US" dirty="0" err="1"/>
              <a:t>Penguji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berpikir</a:t>
            </a:r>
            <a:r>
              <a:rPr lang="en-US" dirty="0"/>
              <a:t> dan </a:t>
            </a:r>
            <a:r>
              <a:rPr lang="en-US" dirty="0" err="1"/>
              <a:t>bertindak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mempertimbangkan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. </a:t>
            </a:r>
            <a:r>
              <a:rPr lang="en-US" dirty="0" err="1"/>
              <a:t>Itulah</a:t>
            </a:r>
            <a:r>
              <a:rPr lang="en-US" dirty="0"/>
              <a:t> </a:t>
            </a:r>
            <a:r>
              <a:rPr lang="en-US" dirty="0" err="1"/>
              <a:t>sebabnya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,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sendirilah</a:t>
            </a:r>
            <a:r>
              <a:rPr lang="en-US" dirty="0"/>
              <a:t> yang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tes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manual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di mana </a:t>
            </a:r>
            <a:r>
              <a:rPr lang="en-US" dirty="0" err="1"/>
              <a:t>insinyur</a:t>
            </a:r>
            <a:r>
              <a:rPr lang="en-US" dirty="0"/>
              <a:t> </a:t>
            </a:r>
            <a:r>
              <a:rPr lang="en-US" dirty="0" err="1"/>
              <a:t>penguji</a:t>
            </a:r>
            <a:r>
              <a:rPr lang="en-US" dirty="0"/>
              <a:t> </a:t>
            </a:r>
            <a:r>
              <a:rPr lang="en-US" dirty="0" err="1"/>
              <a:t>menyiapkan</a:t>
            </a:r>
            <a:r>
              <a:rPr lang="en-US" dirty="0"/>
              <a:t> test case </a:t>
            </a:r>
            <a:r>
              <a:rPr lang="en-US" dirty="0" err="1"/>
              <a:t>secara</a:t>
            </a:r>
            <a:r>
              <a:rPr lang="en-US" dirty="0"/>
              <a:t> manual dan </a:t>
            </a:r>
            <a:r>
              <a:rPr lang="en-US" dirty="0" err="1"/>
              <a:t>mengeksekusinya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cacat</a:t>
            </a:r>
            <a:r>
              <a:rPr lang="en-US" dirty="0"/>
              <a:t> pada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5768EFB-B317-47EA-C969-D365EB136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PENGUJIAN MANUAL</a:t>
            </a:r>
          </a:p>
        </p:txBody>
      </p: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7DC31-1488-8091-935A-1B03A14A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</a:t>
            </a:r>
            <a:r>
              <a:rPr lang="en-US" dirty="0" err="1"/>
              <a:t>Pengujian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B8B492D-0778-C859-9200-08161ABE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1185DEE-1419-7DB6-949B-929195894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9210D02-BD78-856B-08E2-820032AC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6698B0-CD07-09F7-57C0-7E900048618E}"/>
              </a:ext>
            </a:extLst>
          </p:cNvPr>
          <p:cNvSpPr txBox="1"/>
          <p:nvPr/>
        </p:nvSpPr>
        <p:spPr>
          <a:xfrm>
            <a:off x="1396581" y="1860482"/>
            <a:ext cx="3907064" cy="216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800" dirty="0" err="1">
                <a:effectLst/>
                <a:highlight>
                  <a:srgbClr val="FFF4ED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Pengujian</a:t>
            </a:r>
            <a:r>
              <a:rPr lang="en-ID" sz="1800" dirty="0">
                <a:effectLst/>
                <a:highlight>
                  <a:srgbClr val="FFF4ED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white-box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D" sz="1800" dirty="0">
              <a:effectLst/>
              <a:highlight>
                <a:srgbClr val="FFF4ED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800" dirty="0">
                <a:effectLst/>
                <a:highlight>
                  <a:srgbClr val="FFF4ED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Halaman login admin</a:t>
            </a:r>
            <a:r>
              <a:rPr lang="en-ID" dirty="0">
                <a:highlight>
                  <a:srgbClr val="FFF4ED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highlight>
                  <a:srgbClr val="FFF4ED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Halaman Admin</a:t>
            </a:r>
          </a:p>
          <a:p>
            <a:pPr lvl="0">
              <a:lnSpc>
                <a:spcPct val="107000"/>
              </a:lnSpc>
            </a:pPr>
            <a:endParaRPr lang="en-ID" sz="1800" dirty="0">
              <a:effectLst/>
              <a:highlight>
                <a:srgbClr val="FFF4ED"/>
              </a:highlight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highlight>
                  <a:srgbClr val="FFF4ED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Halaman </a:t>
            </a:r>
            <a:r>
              <a:rPr lang="en-US" sz="1800" dirty="0" err="1">
                <a:effectLst/>
                <a:highlight>
                  <a:srgbClr val="FFF4ED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pengguna</a:t>
            </a:r>
            <a:endParaRPr lang="en-ID" sz="1800" dirty="0">
              <a:effectLst/>
              <a:highlight>
                <a:srgbClr val="FFF4ED"/>
              </a:highlight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016AE80-FE74-55BA-24B8-E779B8EA39CA}"/>
              </a:ext>
            </a:extLst>
          </p:cNvPr>
          <p:cNvGrpSpPr/>
          <p:nvPr/>
        </p:nvGrpSpPr>
        <p:grpSpPr>
          <a:xfrm>
            <a:off x="5170187" y="1860482"/>
            <a:ext cx="5929708" cy="4193355"/>
            <a:chOff x="-4063" y="-4571"/>
            <a:chExt cx="4289551" cy="524357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C273A53-2D26-D4B3-7036-7E5F20C20F27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4063" y="-4571"/>
              <a:ext cx="533400" cy="262432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0291832-476B-0D60-B17E-C14ADF3EC2A4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-4063" y="2617724"/>
              <a:ext cx="533400" cy="262128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3196FEE-887E-A1B5-292C-9940E3BE3B9A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26288" y="-4571"/>
              <a:ext cx="2907792" cy="262432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C452CF-D630-DA78-1E42-F247C22CA9B7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526288" y="2617724"/>
              <a:ext cx="2907792" cy="262128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3E44A33-B6CA-6B96-1561-9A8350E1567F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3432048" y="-4571"/>
              <a:ext cx="853440" cy="262432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8C19F27-C6DD-DE26-390D-D1552E82D1E7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3432048" y="2617724"/>
              <a:ext cx="853440" cy="2621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9600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47179F7-8740-03DE-F133-BBA41988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450" y="1227549"/>
            <a:ext cx="10515600" cy="67665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Pengujian</a:t>
            </a:r>
            <a:r>
              <a:rPr lang="en-US" dirty="0"/>
              <a:t> Hasil </a:t>
            </a:r>
            <a:r>
              <a:rPr lang="en-US" dirty="0" err="1"/>
              <a:t>Pengguna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5F62B44-68CE-9084-1585-C4F749FC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50" y="2551521"/>
            <a:ext cx="2019404" cy="33847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B761B07-6A18-45A0-8815-399E9CF6D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069" y="2093843"/>
            <a:ext cx="7983581" cy="416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41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5637B-8CDF-539D-3996-864B37B6A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382" y="776387"/>
            <a:ext cx="6060563" cy="88126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Skenario</a:t>
            </a:r>
            <a:r>
              <a:rPr lang="en-US" b="1" dirty="0"/>
              <a:t> </a:t>
            </a:r>
            <a:r>
              <a:rPr lang="en-US" b="1" dirty="0" err="1"/>
              <a:t>Pengujian</a:t>
            </a:r>
            <a:r>
              <a:rPr lang="en-US" b="1" dirty="0"/>
              <a:t> Black-Box</a:t>
            </a:r>
            <a:endParaRPr lang="en-ID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47619-81D1-C8EE-5C17-9C0F06AAB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079" y="1710585"/>
            <a:ext cx="6142875" cy="3894568"/>
          </a:xfrm>
        </p:spPr>
        <p:txBody>
          <a:bodyPr>
            <a:normAutofit fontScale="62500" lnSpcReduction="20000"/>
          </a:bodyPr>
          <a:lstStyle/>
          <a:p>
            <a:r>
              <a:rPr lang="en-ID" dirty="0" err="1"/>
              <a:t>Sekenario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1 : </a:t>
            </a:r>
            <a:r>
              <a:rPr lang="en-ID" dirty="0" err="1"/>
              <a:t>mengecek</a:t>
            </a:r>
            <a:r>
              <a:rPr lang="en-ID" dirty="0"/>
              <a:t> login </a:t>
            </a:r>
            <a:r>
              <a:rPr lang="en-ID" dirty="0" err="1"/>
              <a:t>halaman</a:t>
            </a:r>
            <a:r>
              <a:rPr lang="en-ID" dirty="0"/>
              <a:t> login admin</a:t>
            </a:r>
          </a:p>
          <a:p>
            <a:r>
              <a:rPr lang="en-ID" dirty="0" err="1"/>
              <a:t>Sekenario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 2 : </a:t>
            </a:r>
            <a:r>
              <a:rPr lang="en-ID" dirty="0" err="1"/>
              <a:t>mengecek</a:t>
            </a:r>
            <a:r>
              <a:rPr lang="en-ID" dirty="0"/>
              <a:t> </a:t>
            </a:r>
            <a:r>
              <a:rPr lang="en-ID" dirty="0" err="1"/>
              <a:t>validasi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password salah dan username </a:t>
            </a:r>
            <a:r>
              <a:rPr lang="en-ID" dirty="0" err="1"/>
              <a:t>benar</a:t>
            </a:r>
            <a:r>
              <a:rPr lang="en-ID" dirty="0"/>
              <a:t> pada </a:t>
            </a:r>
            <a:r>
              <a:rPr lang="en-ID" dirty="0" err="1"/>
              <a:t>halaman</a:t>
            </a:r>
            <a:r>
              <a:rPr lang="en-ID" dirty="0"/>
              <a:t> login admin</a:t>
            </a:r>
          </a:p>
          <a:p>
            <a:r>
              <a:rPr lang="en-ID" dirty="0" err="1"/>
              <a:t>Sekenario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 3 : </a:t>
            </a:r>
            <a:r>
              <a:rPr lang="en-ID" dirty="0" err="1"/>
              <a:t>mengecek</a:t>
            </a:r>
            <a:r>
              <a:rPr lang="en-ID" dirty="0"/>
              <a:t> </a:t>
            </a:r>
            <a:r>
              <a:rPr lang="en-ID" dirty="0" err="1"/>
              <a:t>validasi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memasukan</a:t>
            </a:r>
            <a:r>
              <a:rPr lang="en-ID" dirty="0"/>
              <a:t> username </a:t>
            </a:r>
            <a:r>
              <a:rPr lang="en-ID" dirty="0" err="1"/>
              <a:t>tidak</a:t>
            </a:r>
            <a:r>
              <a:rPr lang="en-ID" dirty="0"/>
              <a:t> valid dan password valid</a:t>
            </a:r>
          </a:p>
          <a:p>
            <a:r>
              <a:rPr lang="en-ID" dirty="0" err="1"/>
              <a:t>Sekenario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 4 : </a:t>
            </a:r>
            <a:r>
              <a:rPr lang="en-ID" dirty="0" err="1"/>
              <a:t>mengecek</a:t>
            </a:r>
            <a:r>
              <a:rPr lang="en-ID" dirty="0"/>
              <a:t> </a:t>
            </a:r>
            <a:r>
              <a:rPr lang="en-ID" dirty="0" err="1"/>
              <a:t>validasi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username dan password </a:t>
            </a:r>
            <a:r>
              <a:rPr lang="en-ID" dirty="0" err="1"/>
              <a:t>kosong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login di </a:t>
            </a:r>
            <a:r>
              <a:rPr lang="en-ID" dirty="0" err="1"/>
              <a:t>halaman</a:t>
            </a:r>
            <a:r>
              <a:rPr lang="en-ID" dirty="0"/>
              <a:t> admin</a:t>
            </a:r>
          </a:p>
          <a:p>
            <a:r>
              <a:rPr lang="en-ID" dirty="0" err="1"/>
              <a:t>Sekenario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5 : </a:t>
            </a:r>
            <a:r>
              <a:rPr lang="en-ID" dirty="0" err="1"/>
              <a:t>mengecek</a:t>
            </a:r>
            <a:r>
              <a:rPr lang="en-ID" dirty="0"/>
              <a:t> </a:t>
            </a:r>
            <a:r>
              <a:rPr lang="en-ID" dirty="0" err="1"/>
              <a:t>validasi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username </a:t>
            </a:r>
            <a:r>
              <a:rPr lang="en-ID" dirty="0" err="1"/>
              <a:t>kosong</a:t>
            </a:r>
            <a:r>
              <a:rPr lang="en-ID" dirty="0"/>
              <a:t> dan password valid pada </a:t>
            </a:r>
            <a:r>
              <a:rPr lang="en-ID" dirty="0" err="1"/>
              <a:t>halaman</a:t>
            </a:r>
            <a:r>
              <a:rPr lang="en-ID" dirty="0"/>
              <a:t> login admin</a:t>
            </a:r>
          </a:p>
          <a:p>
            <a:r>
              <a:rPr lang="en-ID" dirty="0" err="1"/>
              <a:t>Sekenario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6 : </a:t>
            </a:r>
            <a:r>
              <a:rPr lang="en-ID" dirty="0" err="1"/>
              <a:t>mengecek</a:t>
            </a:r>
            <a:r>
              <a:rPr lang="en-ID" dirty="0"/>
              <a:t> </a:t>
            </a:r>
            <a:r>
              <a:rPr lang="en-ID" dirty="0" err="1"/>
              <a:t>validasi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username </a:t>
            </a:r>
            <a:r>
              <a:rPr lang="en-ID" dirty="0" err="1"/>
              <a:t>benar</a:t>
            </a:r>
            <a:r>
              <a:rPr lang="en-ID" dirty="0"/>
              <a:t> dan password </a:t>
            </a:r>
            <a:r>
              <a:rPr lang="en-ID" dirty="0" err="1"/>
              <a:t>kosong</a:t>
            </a:r>
            <a:endParaRPr lang="en-ID" dirty="0"/>
          </a:p>
          <a:p>
            <a:r>
              <a:rPr lang="en-ID" dirty="0" err="1"/>
              <a:t>Sekenario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7 : </a:t>
            </a:r>
            <a:r>
              <a:rPr lang="en-ID" dirty="0" err="1"/>
              <a:t>mengecek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menginputkan</a:t>
            </a:r>
            <a:r>
              <a:rPr lang="en-ID" dirty="0"/>
              <a:t> </a:t>
            </a:r>
            <a:r>
              <a:rPr lang="en-ID" dirty="0" err="1"/>
              <a:t>apapun</a:t>
            </a:r>
            <a:r>
              <a:rPr lang="en-ID" dirty="0"/>
              <a:t> pada form login admin</a:t>
            </a:r>
          </a:p>
          <a:p>
            <a:r>
              <a:rPr lang="en-ID" dirty="0"/>
              <a:t>Scenario </a:t>
            </a:r>
            <a:r>
              <a:rPr lang="en-ID" dirty="0" err="1"/>
              <a:t>pengujian</a:t>
            </a:r>
            <a:r>
              <a:rPr lang="en-ID" dirty="0"/>
              <a:t> 8 : </a:t>
            </a:r>
            <a:r>
              <a:rPr lang="en-ID" dirty="0" err="1"/>
              <a:t>mengecek</a:t>
            </a:r>
            <a:r>
              <a:rPr lang="en-ID" dirty="0"/>
              <a:t> </a:t>
            </a:r>
            <a:r>
              <a:rPr lang="en-ID" dirty="0" err="1"/>
              <a:t>validasi</a:t>
            </a:r>
            <a:r>
              <a:rPr lang="en-ID" dirty="0"/>
              <a:t> </a:t>
            </a:r>
            <a:r>
              <a:rPr lang="en-ID" dirty="0" err="1"/>
              <a:t>halaman</a:t>
            </a:r>
            <a:r>
              <a:rPr lang="en-ID" dirty="0"/>
              <a:t> admin </a:t>
            </a:r>
          </a:p>
          <a:p>
            <a:r>
              <a:rPr lang="en-ID" dirty="0"/>
              <a:t>Scenario </a:t>
            </a:r>
            <a:r>
              <a:rPr lang="en-ID" dirty="0" err="1"/>
              <a:t>pengujian</a:t>
            </a:r>
            <a:r>
              <a:rPr lang="en-ID" dirty="0"/>
              <a:t> 9 : </a:t>
            </a:r>
            <a:r>
              <a:rPr lang="en-ID" dirty="0" err="1"/>
              <a:t>mengecek</a:t>
            </a:r>
            <a:r>
              <a:rPr lang="en-ID" dirty="0"/>
              <a:t> function </a:t>
            </a:r>
            <a:r>
              <a:rPr lang="en-ID" dirty="0" err="1"/>
              <a:t>Tambah</a:t>
            </a:r>
            <a:r>
              <a:rPr lang="en-ID" dirty="0"/>
              <a:t>, edit, </a:t>
            </a:r>
            <a:r>
              <a:rPr lang="en-ID" dirty="0" err="1"/>
              <a:t>hapus</a:t>
            </a:r>
            <a:r>
              <a:rPr lang="en-ID" dirty="0"/>
              <a:t> data </a:t>
            </a:r>
            <a:r>
              <a:rPr lang="en-ID" dirty="0" err="1"/>
              <a:t>penduduk,content,aspirasi</a:t>
            </a:r>
            <a:r>
              <a:rPr lang="en-ID" dirty="0"/>
              <a:t> </a:t>
            </a:r>
            <a:r>
              <a:rPr lang="en-ID" dirty="0" err="1"/>
              <a:t>warga</a:t>
            </a:r>
            <a:r>
              <a:rPr lang="en-ID" dirty="0"/>
              <a:t>, </a:t>
            </a:r>
            <a:r>
              <a:rPr lang="en-ID" dirty="0" err="1"/>
              <a:t>dll</a:t>
            </a:r>
            <a:r>
              <a:rPr lang="en-ID" dirty="0"/>
              <a:t>.</a:t>
            </a:r>
          </a:p>
          <a:p>
            <a:r>
              <a:rPr lang="en-ID" dirty="0"/>
              <a:t>Scenario </a:t>
            </a:r>
            <a:r>
              <a:rPr lang="en-ID" dirty="0" err="1"/>
              <a:t>pengujian</a:t>
            </a:r>
            <a:r>
              <a:rPr lang="en-ID" dirty="0"/>
              <a:t> 10 : </a:t>
            </a:r>
            <a:r>
              <a:rPr lang="en-ID" dirty="0" err="1"/>
              <a:t>mengecek</a:t>
            </a:r>
            <a:r>
              <a:rPr lang="en-ID" dirty="0"/>
              <a:t> </a:t>
            </a:r>
            <a:r>
              <a:rPr lang="en-ID" dirty="0" err="1"/>
              <a:t>tampilan</a:t>
            </a:r>
            <a:r>
              <a:rPr lang="en-ID" dirty="0"/>
              <a:t> </a:t>
            </a:r>
            <a:r>
              <a:rPr lang="en-ID" dirty="0" err="1"/>
              <a:t>halaman</a:t>
            </a:r>
            <a:r>
              <a:rPr lang="en-ID" dirty="0"/>
              <a:t> </a:t>
            </a:r>
            <a:r>
              <a:rPr lang="en-ID" dirty="0" err="1"/>
              <a:t>halaman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7D145-2298-4A6E-977F-3AEAB8B5F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17B47-D114-A3F2-007D-D8F6BD476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BABCDD-60AB-6C8A-ECB1-0BF40D1D9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0EC1C6-3A1C-1893-3E7E-7F7B0F7CCC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95260" y="854270"/>
            <a:ext cx="3823252" cy="449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5127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1232</TotalTime>
  <Words>1020</Words>
  <Application>Microsoft Office PowerPoint</Application>
  <PresentationFormat>Widescreen</PresentationFormat>
  <Paragraphs>160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Courier New</vt:lpstr>
      <vt:lpstr>Gill Sans MT</vt:lpstr>
      <vt:lpstr>Gill Sans Nova</vt:lpstr>
      <vt:lpstr>Gill Sans Nova Light</vt:lpstr>
      <vt:lpstr>Times New Roman</vt:lpstr>
      <vt:lpstr>Wingdings</vt:lpstr>
      <vt:lpstr>Gallery</vt:lpstr>
      <vt:lpstr>TUGAS AKHIR PKPL  website desa jatitujuh </vt:lpstr>
      <vt:lpstr>Agenda Website</vt:lpstr>
      <vt:lpstr>Website Desa Jatitujuh</vt:lpstr>
      <vt:lpstr>Diagram Path dan Cyclomatic</vt:lpstr>
      <vt:lpstr>Cyclomatic</vt:lpstr>
      <vt:lpstr>PENGUJIAN MANUAL</vt:lpstr>
      <vt:lpstr>Scenario Pengujian</vt:lpstr>
      <vt:lpstr>Pengujian Hasil Pengguna</vt:lpstr>
      <vt:lpstr>Skenario Pengujian Black-Box</vt:lpstr>
      <vt:lpstr>Areas Of Growth</vt:lpstr>
      <vt:lpstr>PENGUJIAN OTOMATIS</vt:lpstr>
      <vt:lpstr>Skenario Pengujian(D.Selenium IDE)</vt:lpstr>
      <vt:lpstr>Hasil Pengujian Otomatis</vt:lpstr>
      <vt:lpstr>Pengujian Menggunakan JMETER (Concurrent User)</vt:lpstr>
      <vt:lpstr>Hasil Pengujian Otomatis</vt:lpstr>
      <vt:lpstr>ANALISIS</vt:lpstr>
      <vt:lpstr>rekomendasi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AKHIR PKPL</dc:title>
  <dc:creator>afiff304@gmail.com</dc:creator>
  <cp:lastModifiedBy>afiff304@gmail.com</cp:lastModifiedBy>
  <cp:revision>1</cp:revision>
  <dcterms:created xsi:type="dcterms:W3CDTF">2023-01-01T09:30:15Z</dcterms:created>
  <dcterms:modified xsi:type="dcterms:W3CDTF">2023-01-02T06:34:41Z</dcterms:modified>
</cp:coreProperties>
</file>